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5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FC35D-00B3-D8EF-83CF-9DD122AB92FA}" v="87" dt="2023-04-07T05:12:13.115"/>
    <p1510:client id="{13C68A90-0DA3-3C96-C46A-0E3E8CAACBE4}" v="212" dt="2023-04-07T00:08:59.812"/>
    <p1510:client id="{2C9C3F9F-C0EF-5C78-B481-DBF90303198E}" v="993" dt="2023-04-05T19:02:10.843"/>
    <p1510:client id="{4983EFFA-A456-267E-B6D9-E8EFC98D61D7}" v="166" dt="2023-04-05T20:31:38.773"/>
    <p1510:client id="{4BE4AB06-806D-4989-AC67-7B96274DE5CE}" v="666" dt="2023-04-06T00:39:53.926"/>
    <p1510:client id="{6BBFA7FC-E3A9-AD51-E123-CCDB18D9654D}" v="10" dt="2023-04-06T22:17:21"/>
    <p1510:client id="{95C6EBED-4ACC-3100-5867-A42A0E79E637}" v="2" dt="2023-04-05T18:39:06.034"/>
    <p1510:client id="{C91D5846-83E1-A428-5A69-DC1C3401F89D}" v="191" dt="2023-04-05T21:49:44.379"/>
    <p1510:client id="{D71E6169-6091-E253-9586-CA17411757E8}" v="190" dt="2023-04-06T05:12:31.018"/>
    <p1510:client id="{D90E1859-178E-D07A-D19F-599972933383}" v="65" dt="2023-04-06T00:44:25.165"/>
    <p1510:client id="{DEBACA61-42F7-429A-A91B-4B7CCAE38343}" v="589" dt="2023-04-05T02:48:1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3E47-0BBF-4864-ACAE-B5C1F221077E}" type="datetimeFigureOut"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BF25-E28C-4A7C-B3D6-B3ADDE2720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Say thanks to </a:t>
            </a:r>
            <a:r>
              <a:rPr lang="en-US" dirty="0" err="1">
                <a:cs typeface="Calibri"/>
              </a:rPr>
              <a:t>heasarc</a:t>
            </a:r>
            <a:r>
              <a:rPr lang="en-US" dirty="0">
                <a:cs typeface="Calibri"/>
              </a:rPr>
              <a:t> support team, </a:t>
            </a:r>
            <a:r>
              <a:rPr lang="en-US" dirty="0" err="1">
                <a:cs typeface="Calibri"/>
              </a:rPr>
              <a:t>embry</a:t>
            </a:r>
            <a:r>
              <a:rPr lang="en-US" dirty="0">
                <a:cs typeface="Calibri"/>
              </a:rPr>
              <a:t> riddle, space grant, </a:t>
            </a:r>
            <a:r>
              <a:rPr lang="en-US" dirty="0" err="1">
                <a:cs typeface="Calibri"/>
              </a:rPr>
              <a:t>uri</a:t>
            </a:r>
            <a:r>
              <a:rPr lang="en-US" dirty="0">
                <a:cs typeface="Calibri"/>
              </a:rPr>
              <a:t>,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GX 1+4 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X-rays from object is intercepted by in-</a:t>
            </a:r>
            <a:r>
              <a:rPr lang="en-US" dirty="0" err="1"/>
              <a:t>homogeneties</a:t>
            </a:r>
            <a:r>
              <a:rPr lang="en-US" dirty="0"/>
              <a:t> in stellar wind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Measure absorption and the iron line variation to find estimate density/composition of clumps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Studies have wider astrophysical relevance since clumps effect stellar evolution which in turn effect evolution of galaxies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4U 1822-37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Very large magnetic field ~10^12 gauss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Model how matter behave in such strong magnetic fields (millions K temp)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,Sans-Serif"/>
              <a:buChar char="•"/>
            </a:pPr>
            <a:r>
              <a:rPr lang="en-US" dirty="0"/>
              <a:t>Using </a:t>
            </a:r>
            <a:r>
              <a:rPr lang="en-US" dirty="0" err="1"/>
              <a:t>HEASoft</a:t>
            </a:r>
            <a:r>
              <a:rPr lang="en-US" dirty="0"/>
              <a:t> to reduce the data and XSPEC to plot and fit the data.</a:t>
            </a:r>
          </a:p>
          <a:p>
            <a:pPr marL="457200" indent="-457200">
              <a:buFont typeface="Arial,Sans-Serif"/>
              <a:buChar char="•"/>
            </a:pPr>
            <a:endParaRPr lang="en-US" dirty="0"/>
          </a:p>
          <a:p>
            <a:pPr marL="457200" indent="-457200">
              <a:buFont typeface="Arial,Sans-Serif"/>
              <a:buChar char="•"/>
            </a:pPr>
            <a:r>
              <a:rPr lang="en-US" dirty="0"/>
              <a:t>Absorption lines of silicon/iron present</a:t>
            </a:r>
          </a:p>
          <a:p>
            <a:pPr marL="457200" indent="-457200">
              <a:buFont typeface="Arial,Sans-Serif"/>
              <a:buChar char="•"/>
            </a:pPr>
            <a:endParaRPr lang="en-US" dirty="0"/>
          </a:p>
          <a:p>
            <a:pPr marL="457200" indent="-457200">
              <a:buFont typeface="Arial,Sans-Serif"/>
              <a:buChar char="•"/>
            </a:pPr>
            <a:r>
              <a:rPr lang="en-US" dirty="0"/>
              <a:t>Cyclotron resonance potentially present at the high energies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,Sans-Serif"/>
              <a:buChar char="•"/>
            </a:pPr>
            <a:r>
              <a:rPr lang="en-US" dirty="0" err="1"/>
              <a:t>HEASoft</a:t>
            </a:r>
            <a:r>
              <a:rPr lang="en-US" dirty="0"/>
              <a:t> utilized to reduce and present X-ray spectrum</a:t>
            </a:r>
          </a:p>
          <a:p>
            <a:pPr marL="457200" indent="-457200">
              <a:buFont typeface="Arial,Sans-Serif"/>
              <a:buChar char="•"/>
            </a:pPr>
            <a:endParaRPr lang="en-US" dirty="0"/>
          </a:p>
          <a:p>
            <a:pPr marL="457200" indent="-457200">
              <a:buFont typeface="Arial,Sans-Serif"/>
              <a:buChar char="•"/>
            </a:pPr>
            <a:r>
              <a:rPr lang="en-US" dirty="0"/>
              <a:t>One of ~30 observations</a:t>
            </a:r>
          </a:p>
          <a:p>
            <a:pPr marL="457200" indent="-457200">
              <a:buFont typeface="Arial,Sans-Serif"/>
              <a:buChar char="•"/>
            </a:pPr>
            <a:endParaRPr lang="en-US" dirty="0"/>
          </a:p>
          <a:p>
            <a:pPr marL="457200" indent="-457200">
              <a:buFont typeface="Arial,Sans-Serif"/>
              <a:buChar char="•"/>
            </a:pPr>
            <a:r>
              <a:rPr lang="en-US" dirty="0"/>
              <a:t>Prominent iron line at 6.4 keV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9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Iron Line Width as a function of X-ray absorption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As expected, a linear trend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Outlier Potential Causes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Centrifugal/Magnetic Gating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Ionized Clumps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GX 1+4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Check variability of 6.4 keV Iron Line over remaining observations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MAXI/GSM - Variability over many years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Ongoing observation with Chandra for high spectral resolution to resolve other prominent iron lines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Future observation with XRISM for significantly higher spectral resolution and larger detector area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4U 1822-37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Model the spectrum using alternative models like the reflection model for Accretion Dominated Corona (ADC) 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BF25-E28C-4A7C-B3D6-B3ADDE2720D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3F8E2-9D05-FD53-1A5C-EB0AE4001B93}"/>
              </a:ext>
            </a:extLst>
          </p:cNvPr>
          <p:cNvSpPr/>
          <p:nvPr/>
        </p:nvSpPr>
        <p:spPr>
          <a:xfrm>
            <a:off x="0" y="0"/>
            <a:ext cx="12186355" cy="6858000"/>
          </a:xfrm>
          <a:prstGeom prst="rect">
            <a:avLst/>
          </a:prstGeom>
          <a:solidFill>
            <a:srgbClr val="00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40F57-7D83-F1DC-1819-0F10926E8B25}"/>
              </a:ext>
            </a:extLst>
          </p:cNvPr>
          <p:cNvSpPr/>
          <p:nvPr/>
        </p:nvSpPr>
        <p:spPr>
          <a:xfrm>
            <a:off x="10402257" y="3803709"/>
            <a:ext cx="1326467" cy="153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latin typeface="Calibri Light"/>
                <a:cs typeface="Arial"/>
              </a:rPr>
              <a:t>X-ray Binaries as Flashlights to Map the Universe Through Stellar Wind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8660"/>
            <a:ext cx="9144000" cy="12579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/>
                <a:cs typeface="Arial"/>
              </a:rPr>
              <a:t>Calvin Sam, Tristen Sextro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dirty="0">
                <a:solidFill>
                  <a:srgbClr val="FFFFFF"/>
                </a:solidFill>
                <a:latin typeface="Calibri Light"/>
                <a:cs typeface="Arial"/>
              </a:rPr>
              <a:t>Mentor: Dr. Pragati Pradhan</a:t>
            </a:r>
          </a:p>
          <a:p>
            <a:endParaRPr lang="en-US" dirty="0">
              <a:solidFill>
                <a:srgbClr val="FFFFFF"/>
              </a:solidFill>
              <a:latin typeface="Calibri Light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Calibri Light"/>
                <a:cs typeface="Arial"/>
              </a:rPr>
              <a:t>Department of Physics and Astronomy | College of Arts &amp; Sciences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DF0C-626F-A789-1772-89A1FB0BF746}"/>
              </a:ext>
            </a:extLst>
          </p:cNvPr>
          <p:cNvSpPr txBox="1"/>
          <p:nvPr/>
        </p:nvSpPr>
        <p:spPr>
          <a:xfrm>
            <a:off x="9863530" y="6593895"/>
            <a:ext cx="291817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Calibri"/>
              </a:rPr>
              <a:t>@ </a:t>
            </a:r>
            <a:r>
              <a:rPr lang="en-US" sz="1100" i="1">
                <a:solidFill>
                  <a:schemeClr val="bg1"/>
                </a:solidFill>
                <a:latin typeface="Arial"/>
                <a:cs typeface="Calibri"/>
              </a:rPr>
              <a:t>Gabriel Pérez Díaz, SMM (IAC)</a:t>
            </a:r>
            <a:endParaRPr lang="en-US" sz="11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58534E5-040B-728F-5773-086DB3866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829" y="3414832"/>
            <a:ext cx="1866900" cy="27051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3C82D1-21D7-1A1B-8ED4-D1DD9E6BA4B4}"/>
              </a:ext>
            </a:extLst>
          </p:cNvPr>
          <p:cNvSpPr txBox="1">
            <a:spLocks/>
          </p:cNvSpPr>
          <p:nvPr/>
        </p:nvSpPr>
        <p:spPr>
          <a:xfrm>
            <a:off x="10310444" y="6016995"/>
            <a:ext cx="2438441" cy="541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Times New Roman"/>
                <a:cs typeface="Calibri"/>
              </a:rPr>
              <a:t>SPACE GRANT </a:t>
            </a:r>
            <a:endParaRPr lang="en-US" sz="1800" dirty="0">
              <a:latin typeface="Times New Roman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7D5613-8620-4CCE-9941-2E920BF763CE}"/>
              </a:ext>
            </a:extLst>
          </p:cNvPr>
          <p:cNvSpPr txBox="1">
            <a:spLocks/>
          </p:cNvSpPr>
          <p:nvPr/>
        </p:nvSpPr>
        <p:spPr>
          <a:xfrm>
            <a:off x="10546781" y="3122346"/>
            <a:ext cx="2319688" cy="80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Times New Roman"/>
                <a:cs typeface="Calibri"/>
              </a:rPr>
              <a:t>ARIZONA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547F1-BA77-9364-CACE-2DD73CC43203}"/>
              </a:ext>
            </a:extLst>
          </p:cNvPr>
          <p:cNvSpPr txBox="1">
            <a:spLocks/>
          </p:cNvSpPr>
          <p:nvPr/>
        </p:nvSpPr>
        <p:spPr>
          <a:xfrm>
            <a:off x="10309820" y="6205021"/>
            <a:ext cx="2319688" cy="80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Times New Roman"/>
                <a:cs typeface="Calibri"/>
              </a:rPr>
              <a:t>CONSORTIUM</a:t>
            </a:r>
            <a:endParaRPr lang="en-US" sz="1800" dirty="0">
              <a:latin typeface="Times New Roman"/>
              <a:cs typeface="Calibri"/>
            </a:endParaRPr>
          </a:p>
        </p:txBody>
      </p:sp>
      <p:pic>
        <p:nvPicPr>
          <p:cNvPr id="12" name="Picture 3" descr="Logo&#10;&#10;Description automatically generated">
            <a:extLst>
              <a:ext uri="{FF2B5EF4-FFF2-40B4-BE49-F238E27FC236}">
                <a16:creationId xmlns:a16="http://schemas.microsoft.com/office/drawing/2014/main" id="{96B23C74-A5D0-000B-033B-53764E068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262" y="101800"/>
            <a:ext cx="1247250" cy="1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DC42-4CD1-BAE1-27B4-DFC9ADE1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7782" cy="134535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Motivation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623A-D7D6-01F7-D309-7C563017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04" y="1877939"/>
            <a:ext cx="5082639" cy="31107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GX 1+4 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cs typeface="Calibri"/>
              </a:rPr>
              <a:t>Measure absorption and the iron line variation to find estimate density/composition of clumps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cs typeface="Calibri"/>
              </a:rPr>
              <a:t>Correlates to evolution of galaxies</a:t>
            </a: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4U 1822-37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cs typeface="Calibri"/>
              </a:rPr>
              <a:t>Very large magnetic field ~10^12 gauss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cs typeface="Calibri"/>
              </a:rPr>
              <a:t>Model how matter behave in such strong magnetic fields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E2870-8752-596A-B965-7824BE738753}"/>
              </a:ext>
            </a:extLst>
          </p:cNvPr>
          <p:cNvSpPr txBox="1"/>
          <p:nvPr/>
        </p:nvSpPr>
        <p:spPr>
          <a:xfrm>
            <a:off x="9271563" y="6549812"/>
            <a:ext cx="29181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Arial"/>
                <a:cs typeface="Calibri"/>
              </a:rPr>
              <a:t>@ 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NASA/JPL-Caltech</a:t>
            </a:r>
            <a:endParaRPr lang="en-US" sz="1400" i="1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br>
              <a:rPr lang="en-US"/>
            </a:br>
            <a:endParaRPr lang="en-US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14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A46F2FD-9936-9980-A679-344CD7C9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83" y="312662"/>
            <a:ext cx="5572717" cy="3812765"/>
          </a:xfrm>
          <a:prstGeom prst="rect">
            <a:avLst/>
          </a:prstGeom>
        </p:spPr>
      </p:pic>
      <p:pic>
        <p:nvPicPr>
          <p:cNvPr id="6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139B6F9B-A47E-6EE6-DF53-34FFF3116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305" y="3481798"/>
            <a:ext cx="5121564" cy="2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6B4D-E4C1-93F0-702C-ADDDFFD8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What are low mass X-ray binaries?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EAC0-7D57-050A-2367-3BCDDD79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347"/>
            <a:ext cx="3294710" cy="15463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Low mass X-ray binaries (LMXBs) consist of a low mass star and a compact object (such as a black hole or neutron star)</a:t>
            </a:r>
          </a:p>
        </p:txBody>
      </p:sp>
      <p:pic>
        <p:nvPicPr>
          <p:cNvPr id="4" name="Picture 4" descr="A picture containing outdoor object, star, dark, night sky&#10;&#10;Description automatically generated">
            <a:extLst>
              <a:ext uri="{FF2B5EF4-FFF2-40B4-BE49-F238E27FC236}">
                <a16:creationId xmlns:a16="http://schemas.microsoft.com/office/drawing/2014/main" id="{1DFE9EF9-AC46-2202-8311-FFC79127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18" y="1395376"/>
            <a:ext cx="6773880" cy="5419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989B9-FAA6-4A0F-CA1F-01B7F017B1CA}"/>
              </a:ext>
            </a:extLst>
          </p:cNvPr>
          <p:cNvSpPr txBox="1"/>
          <p:nvPr/>
        </p:nvSpPr>
        <p:spPr>
          <a:xfrm>
            <a:off x="9271563" y="6549812"/>
            <a:ext cx="29181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Arial"/>
                <a:cs typeface="Calibri"/>
              </a:rPr>
              <a:t>@ 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ESA/Hubble</a:t>
            </a:r>
            <a:endParaRPr lang="en-US" sz="1400" i="1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br>
              <a:rPr lang="en-US"/>
            </a:br>
            <a:endParaRPr lang="en-US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1400">
              <a:solidFill>
                <a:schemeClr val="bg1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61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6B4D-E4C1-93F0-702C-ADDDFFD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60"/>
            <a:ext cx="10515600" cy="821869"/>
          </a:xfrm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4U 1822-37 Findings</a:t>
            </a: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46F7F44-2187-3BA2-1FD5-7E391EA2B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7429" y="829492"/>
            <a:ext cx="6717352" cy="5193319"/>
          </a:xfrm>
        </p:spPr>
      </p:pic>
    </p:spTree>
    <p:extLst>
      <p:ext uri="{BB962C8B-B14F-4D97-AF65-F5344CB8AC3E}">
        <p14:creationId xmlns:p14="http://schemas.microsoft.com/office/powerpoint/2010/main" val="199275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6B4D-E4C1-93F0-702C-ADDDFFD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00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Gx 1+4 Findings</a:t>
            </a:r>
          </a:p>
        </p:txBody>
      </p:sp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F6048EF1-D536-AB51-A541-12CA7CFAB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9131" y="904325"/>
            <a:ext cx="7210016" cy="5633751"/>
          </a:xfrm>
        </p:spPr>
      </p:pic>
    </p:spTree>
    <p:extLst>
      <p:ext uri="{BB962C8B-B14F-4D97-AF65-F5344CB8AC3E}">
        <p14:creationId xmlns:p14="http://schemas.microsoft.com/office/powerpoint/2010/main" val="113889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1B8AEE0D-8AD6-487E-FDDA-5797508E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999" y="1022180"/>
            <a:ext cx="6612650" cy="481183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66B4D-E4C1-93F0-702C-ADDDFFD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00" y="-875"/>
            <a:ext cx="10515600" cy="857563"/>
          </a:xfrm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6.4 keV Line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0E8B3F-3A18-C845-E87D-7A10482CF856}"/>
              </a:ext>
            </a:extLst>
          </p:cNvPr>
          <p:cNvSpPr txBox="1">
            <a:spLocks/>
          </p:cNvSpPr>
          <p:nvPr/>
        </p:nvSpPr>
        <p:spPr>
          <a:xfrm>
            <a:off x="7756502" y="1869481"/>
            <a:ext cx="535154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AA8ACD-176E-0D65-EBF3-BA0B769FA14B}"/>
              </a:ext>
            </a:extLst>
          </p:cNvPr>
          <p:cNvSpPr/>
          <p:nvPr/>
        </p:nvSpPr>
        <p:spPr>
          <a:xfrm>
            <a:off x="4146555" y="2067159"/>
            <a:ext cx="330150" cy="349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6B4D-E4C1-93F0-702C-ADDDFFD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Future Plans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EAC0-7D57-050A-2367-3BCDDD79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04" y="1206080"/>
            <a:ext cx="7151072" cy="5162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GX 1+4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cs typeface="Calibri"/>
              </a:rPr>
              <a:t>Check variability of 6.4 keV Iron Line over remaining observations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Observation with Chandra and XRISM</a:t>
            </a:r>
          </a:p>
          <a:p>
            <a:pPr lvl="1"/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4U 1822-37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cs typeface="Calibri"/>
              </a:rPr>
              <a:t>Model the spectrum using alternative models like the reflection model for Accretion Dominated Corona (ADC) </a:t>
            </a:r>
          </a:p>
          <a:p>
            <a:pPr lvl="1"/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838EDD-AD38-63C3-997D-AEEBAC78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7821881" y="712156"/>
            <a:ext cx="3950524" cy="2484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6371BD-5A19-0C40-2211-D55E0EE5502A}"/>
              </a:ext>
            </a:extLst>
          </p:cNvPr>
          <p:cNvSpPr/>
          <p:nvPr/>
        </p:nvSpPr>
        <p:spPr>
          <a:xfrm rot="1440000">
            <a:off x="7570519" y="2474026"/>
            <a:ext cx="4463142" cy="831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2CFF5-7C7D-D809-665A-D3487ACA9037}"/>
              </a:ext>
            </a:extLst>
          </p:cNvPr>
          <p:cNvSpPr/>
          <p:nvPr/>
        </p:nvSpPr>
        <p:spPr>
          <a:xfrm rot="1440000">
            <a:off x="6689710" y="1070622"/>
            <a:ext cx="2117766" cy="6927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2EB204-D17B-3429-8218-F51248A0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464" y="3033894"/>
            <a:ext cx="3663537" cy="2640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AD5D33-F3D5-84B7-A66C-25169083102E}"/>
              </a:ext>
            </a:extLst>
          </p:cNvPr>
          <p:cNvSpPr txBox="1"/>
          <p:nvPr/>
        </p:nvSpPr>
        <p:spPr>
          <a:xfrm>
            <a:off x="9271563" y="6549812"/>
            <a:ext cx="29181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Calibri"/>
              </a:rPr>
              <a:t>@ NASA/JAXA</a:t>
            </a:r>
            <a:endParaRPr lang="en-US" sz="1400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br>
              <a:rPr lang="en-US"/>
            </a:br>
            <a:endParaRPr lang="en-US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14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2147AF4-BCE0-1128-E0D6-B5A4C29B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68" y="4010086"/>
            <a:ext cx="3485165" cy="2525110"/>
          </a:xfrm>
          <a:prstGeom prst="rect">
            <a:avLst/>
          </a:prstGeom>
        </p:spPr>
      </p:pic>
      <p:pic>
        <p:nvPicPr>
          <p:cNvPr id="9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88BD42F-572C-CFFF-212C-6857C16FD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5" y="4803288"/>
            <a:ext cx="2847975" cy="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7e0ba-6f64-473a-ae23-1c007c6b6f34">
      <Terms xmlns="http://schemas.microsoft.com/office/infopath/2007/PartnerControls"/>
    </lcf76f155ced4ddcb4097134ff3c332f>
    <TaxCatchAll xmlns="74942318-1f30-4929-8d24-d998dda158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294ED3F0CFE418E047FFAE8A1AA65" ma:contentTypeVersion="8" ma:contentTypeDescription="Create a new document." ma:contentTypeScope="" ma:versionID="382997e7502152b6eceec3972296290a">
  <xsd:schema xmlns:xsd="http://www.w3.org/2001/XMLSchema" xmlns:xs="http://www.w3.org/2001/XMLSchema" xmlns:p="http://schemas.microsoft.com/office/2006/metadata/properties" xmlns:ns2="53b7e0ba-6f64-473a-ae23-1c007c6b6f34" xmlns:ns3="74942318-1f30-4929-8d24-d998dda1580c" targetNamespace="http://schemas.microsoft.com/office/2006/metadata/properties" ma:root="true" ma:fieldsID="5a448dc4c2db6e19aee4690dc236c7f4" ns2:_="" ns3:_="">
    <xsd:import namespace="53b7e0ba-6f64-473a-ae23-1c007c6b6f34"/>
    <xsd:import namespace="74942318-1f30-4929-8d24-d998dda15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e0ba-6f64-473a-ae23-1c007c6b6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4ee6b6e-1dad-49a7-85d1-bf6bd7112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42318-1f30-4929-8d24-d998dda1580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0f81c3-7d5c-494d-bdc1-81527d58c43a}" ma:internalName="TaxCatchAll" ma:showField="CatchAllData" ma:web="74942318-1f30-4929-8d24-d998dda15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58B67-4DF1-4E1E-8CF2-BF1F75F52370}">
  <ds:schemaRefs>
    <ds:schemaRef ds:uri="53b7e0ba-6f64-473a-ae23-1c007c6b6f34"/>
    <ds:schemaRef ds:uri="74942318-1f30-4929-8d24-d998dda1580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855417-D696-47BA-B9AC-22B5B19FAC65}">
  <ds:schemaRefs>
    <ds:schemaRef ds:uri="53b7e0ba-6f64-473a-ae23-1c007c6b6f34"/>
    <ds:schemaRef ds:uri="74942318-1f30-4929-8d24-d998dda158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12B0AE-1AEB-4751-BCB0-F5CC5050E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413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Arial,Sans-Serif</vt:lpstr>
      <vt:lpstr>Calibri</vt:lpstr>
      <vt:lpstr>Calibri Light</vt:lpstr>
      <vt:lpstr>Times New Roman</vt:lpstr>
      <vt:lpstr>office theme</vt:lpstr>
      <vt:lpstr>X-ray Binaries as Flashlights to Map the Universe Through Stellar Wind Studies</vt:lpstr>
      <vt:lpstr>Motivation</vt:lpstr>
      <vt:lpstr>What are low mass X-ray binaries?</vt:lpstr>
      <vt:lpstr>4U 1822-37 Findings</vt:lpstr>
      <vt:lpstr>Gx 1+4 Findings</vt:lpstr>
      <vt:lpstr>6.4 keV Line Analysis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Coe, Michelle A - (macoe)</cp:lastModifiedBy>
  <cp:revision>149</cp:revision>
  <dcterms:created xsi:type="dcterms:W3CDTF">2023-04-05T00:44:18Z</dcterms:created>
  <dcterms:modified xsi:type="dcterms:W3CDTF">2023-04-14T21:14:33Z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0x0101005AB294ED3F0CFE418E047FFAE8A1AA65</vt:lpwstr>
  </property>
  <property fmtid="{D5CDD505-2E9C-101B-9397-08002B2CF9AE}" pid="3" name="MediaServiceImageTags">
    <vt:lpwstr/>
  </property>
</Properties>
</file>